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0" r:id="rId5"/>
    <p:sldId id="273" r:id="rId6"/>
    <p:sldId id="276" r:id="rId7"/>
    <p:sldId id="278" r:id="rId8"/>
    <p:sldId id="277" r:id="rId9"/>
    <p:sldId id="271" r:id="rId10"/>
    <p:sldId id="274" r:id="rId11"/>
    <p:sldId id="279" r:id="rId12"/>
  </p:sldIdLst>
  <p:sldSz cx="12192000" cy="6858000"/>
  <p:notesSz cx="6858000" cy="9144000"/>
  <p:embeddedFontLst>
    <p:embeddedFont>
      <p:font typeface="Bahnschrift Light" panose="020B0502040204020203" pitchFamily="34" charset="0"/>
      <p:regular r:id="rId14"/>
    </p:embeddedFont>
    <p:embeddedFont>
      <p:font typeface="Bahnschrift Light SemiCondensed" panose="020B0502040204020203" pitchFamily="34" charset="0"/>
      <p:regular r:id="rId15"/>
    </p:embeddedFont>
    <p:embeddedFont>
      <p:font typeface="Bahnschrift SemiLight Condensed" panose="020B0502040204020203" pitchFamily="34" charset="0"/>
      <p:regular r:id="rId16"/>
    </p:embeddedFont>
    <p:embeddedFont>
      <p:font typeface="Cambria" panose="02040503050406030204" pitchFamily="18" charset="0"/>
      <p:regular r:id="rId17"/>
      <p:bold r:id="rId18"/>
      <p:italic r:id="rId19"/>
      <p:boldItalic r:id="rId20"/>
    </p:embeddedFont>
    <p:embeddedFont>
      <p:font typeface="Candara Light" panose="020E0502030303020204" pitchFamily="34" charset="0"/>
      <p:regular r:id="rId21"/>
      <p:italic r:id="rId22"/>
    </p:embeddedFont>
    <p:embeddedFont>
      <p:font typeface="Noto Sans" panose="020B0502040504020204" pitchFamily="34" charset="0"/>
      <p:regular r:id="rId23"/>
      <p:bold r:id="rId24"/>
      <p:italic r:id="rId25"/>
      <p:boldItalic r:id="rId26"/>
    </p:embeddedFont>
    <p:embeddedFont>
      <p:font typeface="Playfair Display" panose="00000500000000000000" pitchFamily="2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Segoe UI" panose="020B0502040204020203" pitchFamily="34" charset="0"/>
      <p:regular r:id="rId35"/>
      <p:bold r:id="rId36"/>
      <p:italic r:id="rId37"/>
      <p:boldItalic r:id="rId38"/>
    </p:embeddedFont>
    <p:embeddedFont>
      <p:font typeface="Source Sans Pro" panose="020B0503030403020204" pitchFamily="34" charset="0"/>
      <p:regular r:id="rId39"/>
      <p:bold r:id="rId40"/>
      <p:italic r:id="rId41"/>
      <p:boldItalic r:id="rId42"/>
    </p:embeddedFont>
    <p:embeddedFont>
      <p:font typeface="Trebuchet MS" panose="020B060302020202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2" roundtripDataSignature="AMtx7mhRnfG0Lq2mpF7PhvnB1MPS1fgB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D2D"/>
    <a:srgbClr val="F2E5AC"/>
    <a:srgbClr val="C8E878"/>
    <a:srgbClr val="E8CF66"/>
    <a:srgbClr val="FAB37E"/>
    <a:srgbClr val="99FFC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font" Target="fonts/font26.fntdata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42" Type="http://schemas.openxmlformats.org/officeDocument/2006/relationships/font" Target="fonts/font29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9" Type="http://schemas.openxmlformats.org/officeDocument/2006/relationships/font" Target="fonts/font16.fntdata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font" Target="fonts/font24.fntdata"/><Relationship Id="rId40" Type="http://schemas.openxmlformats.org/officeDocument/2006/relationships/font" Target="fonts/font27.fntdata"/><Relationship Id="rId45" Type="http://schemas.openxmlformats.org/officeDocument/2006/relationships/font" Target="fonts/font32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4" Type="http://schemas.openxmlformats.org/officeDocument/2006/relationships/font" Target="fonts/font31.fntdata"/><Relationship Id="rId52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43" Type="http://schemas.openxmlformats.org/officeDocument/2006/relationships/font" Target="fonts/font30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font" Target="fonts/font25.fntdata"/><Relationship Id="rId46" Type="http://schemas.openxmlformats.org/officeDocument/2006/relationships/font" Target="fonts/font33.fntdata"/><Relationship Id="rId20" Type="http://schemas.openxmlformats.org/officeDocument/2006/relationships/font" Target="fonts/font7.fntdata"/><Relationship Id="rId41" Type="http://schemas.openxmlformats.org/officeDocument/2006/relationships/font" Target="fonts/font28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27599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0102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68b2eb0eb5_2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68b2eb0eb5_2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3622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446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281702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7077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882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928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740516-8464-7B81-EB65-1EEE0697C1C8}"/>
              </a:ext>
            </a:extLst>
          </p:cNvPr>
          <p:cNvSpPr/>
          <p:nvPr/>
        </p:nvSpPr>
        <p:spPr>
          <a:xfrm>
            <a:off x="1977293" y="4542571"/>
            <a:ext cx="7945223" cy="100486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377905" y="1452301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IN" sz="5400" dirty="0"/>
              <a:t>Clinical Data Handling and Automation Challenge</a:t>
            </a:r>
            <a:endParaRPr sz="5400"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dirty="0"/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1377905" y="4773286"/>
            <a:ext cx="9076421" cy="543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IN" sz="3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Novo Nordisk</a:t>
            </a:r>
            <a:endParaRPr sz="3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Power BI Desktop</a:t>
            </a:r>
            <a:endParaRPr sz="16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403400" y="1498051"/>
            <a:ext cx="5054425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Power BI Desktop is </a:t>
            </a:r>
            <a:r>
              <a:rPr lang="en-US" sz="1800" u="sng" dirty="0"/>
              <a:t>freely available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Consolidate </a:t>
            </a:r>
            <a:r>
              <a:rPr lang="en-US" sz="1800" u="sng" dirty="0"/>
              <a:t>multiple</a:t>
            </a:r>
            <a:r>
              <a:rPr lang="en-US" sz="1800" dirty="0"/>
              <a:t> data source (Excel, CSV, XML, Text, …)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u="sng" dirty="0"/>
              <a:t>Interactive</a:t>
            </a:r>
            <a:r>
              <a:rPr lang="en-US" sz="1800" dirty="0"/>
              <a:t> reports and </a:t>
            </a:r>
            <a:r>
              <a:rPr lang="en-US" sz="1800" u="sng" dirty="0"/>
              <a:t>geo-map</a:t>
            </a:r>
            <a:r>
              <a:rPr lang="en-US" sz="1800" dirty="0"/>
              <a:t> visualizations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Integration of </a:t>
            </a:r>
            <a:r>
              <a:rPr lang="en-US" sz="1800" u="sng" dirty="0"/>
              <a:t>R</a:t>
            </a:r>
            <a:r>
              <a:rPr lang="en-US" sz="1800" dirty="0"/>
              <a:t>, </a:t>
            </a:r>
            <a:r>
              <a:rPr lang="en-US" sz="1800" u="sng" dirty="0"/>
              <a:t>Phyton</a:t>
            </a:r>
            <a:r>
              <a:rPr lang="en-US" sz="1800" dirty="0"/>
              <a:t> and </a:t>
            </a:r>
            <a:r>
              <a:rPr lang="en-US" sz="1800" u="sng" dirty="0"/>
              <a:t>SQL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u="sng" dirty="0"/>
              <a:t>Consistent</a:t>
            </a:r>
            <a:r>
              <a:rPr lang="en-US" sz="1800" dirty="0"/>
              <a:t> reporting and analyses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View reports across </a:t>
            </a:r>
            <a:r>
              <a:rPr lang="en-US" sz="1800" u="sng" dirty="0"/>
              <a:t>multiple</a:t>
            </a:r>
            <a:r>
              <a:rPr lang="en-US" sz="1800" dirty="0"/>
              <a:t> platforms and devices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In constant </a:t>
            </a:r>
            <a:r>
              <a:rPr lang="en-US" sz="1800" u="sng" dirty="0"/>
              <a:t>evolution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endParaRPr lang="en-US" sz="180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1800" dirty="0"/>
              <a:t>Other tools we used is Tableau Public</a:t>
            </a:r>
            <a:endParaRPr sz="18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we </a:t>
            </a:r>
            <a:r>
              <a:rPr lang="en-US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choose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work on this </a:t>
            </a:r>
            <a:r>
              <a:rPr lang="en-US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Tool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55C9E2-5C96-2F87-4A71-8ECDA5672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061" y="100716"/>
            <a:ext cx="962025" cy="9620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3853B6-CC94-8F85-E4DC-9AD46BE77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0250" y="2524509"/>
            <a:ext cx="6096000" cy="3241675"/>
          </a:xfrm>
          <a:prstGeom prst="rect">
            <a:avLst/>
          </a:prstGeom>
          <a:effectLst>
            <a:outerShdw blurRad="1524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CBA4FF-20EE-F285-9830-913FE629FF4C}"/>
              </a:ext>
            </a:extLst>
          </p:cNvPr>
          <p:cNvSpPr txBox="1"/>
          <p:nvPr/>
        </p:nvSpPr>
        <p:spPr>
          <a:xfrm>
            <a:off x="6929120" y="5902960"/>
            <a:ext cx="4124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Power BI Desktop Tool</a:t>
            </a:r>
          </a:p>
        </p:txBody>
      </p:sp>
    </p:spTree>
    <p:extLst>
      <p:ext uri="{BB962C8B-B14F-4D97-AF65-F5344CB8AC3E}">
        <p14:creationId xmlns:p14="http://schemas.microsoft.com/office/powerpoint/2010/main" val="2444338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F9E1D48-7702-3049-C602-AA816FE4F05B}"/>
              </a:ext>
            </a:extLst>
          </p:cNvPr>
          <p:cNvSpPr/>
          <p:nvPr/>
        </p:nvSpPr>
        <p:spPr>
          <a:xfrm>
            <a:off x="906546" y="3785636"/>
            <a:ext cx="10378909" cy="1200298"/>
          </a:xfrm>
          <a:prstGeom prst="rect">
            <a:avLst/>
          </a:prstGeom>
          <a:solidFill>
            <a:schemeClr val="accent1">
              <a:lumMod val="50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219075" y="1420140"/>
            <a:ext cx="12630150" cy="2857563"/>
          </a:xfrm>
          <a:prstGeom prst="rect">
            <a:avLst/>
          </a:prstGeom>
          <a:solidFill>
            <a:srgbClr val="FFCD2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3532231" y="1977494"/>
            <a:ext cx="5298988" cy="871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</a:pPr>
            <a:r>
              <a:rPr lang="en-US" sz="3600" dirty="0">
                <a:latin typeface="Trebuchet MS" panose="020B0603020202020204" pitchFamily="34" charset="0"/>
              </a:rPr>
              <a:t>Thank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8A2C6C-FDC0-FFA6-506B-3656D3685906}"/>
              </a:ext>
            </a:extLst>
          </p:cNvPr>
          <p:cNvSpPr txBox="1"/>
          <p:nvPr/>
        </p:nvSpPr>
        <p:spPr>
          <a:xfrm>
            <a:off x="3162300" y="3181350"/>
            <a:ext cx="68865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1" dirty="0">
                <a:solidFill>
                  <a:srgbClr val="2D2D2D"/>
                </a:solidFill>
                <a:effectLst/>
                <a:latin typeface="Noto Sans" panose="020B0502040204020203" pitchFamily="34" charset="0"/>
              </a:rPr>
              <a:t>Thank you for giving us the opportunity and the learning experience 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739987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FF4DAF4-738B-6F6A-DFC1-E32A712D7C93}"/>
              </a:ext>
            </a:extLst>
          </p:cNvPr>
          <p:cNvSpPr/>
          <p:nvPr/>
        </p:nvSpPr>
        <p:spPr>
          <a:xfrm>
            <a:off x="1813091" y="1937177"/>
            <a:ext cx="10378909" cy="120029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0" name="Google Shape;90;g168b2eb0eb5_2_17"/>
          <p:cNvSpPr/>
          <p:nvPr/>
        </p:nvSpPr>
        <p:spPr>
          <a:xfrm>
            <a:off x="288851" y="465316"/>
            <a:ext cx="2269500" cy="5930400"/>
          </a:xfrm>
          <a:prstGeom prst="rect">
            <a:avLst/>
          </a:prstGeom>
          <a:solidFill>
            <a:srgbClr val="F1C232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>
            <a:outerShdw blurRad="431800" dist="38100" dir="360000" sx="96000" sy="96000" algn="l" rotWithShape="0">
              <a:prstClr val="black">
                <a:alpha val="65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80000"/>
              </a:solidFill>
              <a:highlight>
                <a:srgbClr val="FF0000"/>
              </a:highlight>
            </a:endParaRPr>
          </a:p>
        </p:txBody>
      </p:sp>
      <p:sp>
        <p:nvSpPr>
          <p:cNvPr id="91" name="Google Shape;91;g168b2eb0eb5_2_17"/>
          <p:cNvSpPr txBox="1"/>
          <p:nvPr/>
        </p:nvSpPr>
        <p:spPr>
          <a:xfrm>
            <a:off x="4482906" y="452781"/>
            <a:ext cx="29664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dirty="0">
                <a:latin typeface="Trebuchet MS"/>
                <a:ea typeface="Trebuchet MS"/>
                <a:cs typeface="Trebuchet MS"/>
                <a:sym typeface="Trebuchet MS"/>
              </a:rPr>
              <a:t>Louisa Rebello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>
                <a:latin typeface="Trebuchet MS"/>
                <a:ea typeface="Trebuchet MS"/>
                <a:cs typeface="Trebuchet MS"/>
                <a:sym typeface="Trebuchet MS"/>
              </a:rPr>
              <a:t>LMZR@novonordisk.com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2" name="Google Shape;92;g168b2eb0eb5_2_17"/>
          <p:cNvSpPr txBox="1"/>
          <p:nvPr/>
        </p:nvSpPr>
        <p:spPr>
          <a:xfrm>
            <a:off x="9638677" y="3682875"/>
            <a:ext cx="2405217" cy="81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dirty="0">
                <a:latin typeface="Trebuchet MS"/>
                <a:ea typeface="Trebuchet MS"/>
                <a:cs typeface="Trebuchet MS"/>
                <a:sym typeface="Trebuchet MS"/>
              </a:rPr>
              <a:t>Prasad </a:t>
            </a:r>
            <a:r>
              <a:rPr lang="en-IN" sz="2500" dirty="0" err="1">
                <a:latin typeface="Trebuchet MS"/>
                <a:ea typeface="Trebuchet MS"/>
                <a:cs typeface="Trebuchet MS"/>
                <a:sym typeface="Trebuchet MS"/>
              </a:rPr>
              <a:t>Toley</a:t>
            </a:r>
            <a:endParaRPr lang="en-IN" sz="25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latin typeface="Trebuchet MS"/>
                <a:ea typeface="Trebuchet MS"/>
                <a:cs typeface="Trebuchet MS"/>
                <a:sym typeface="Trebuchet MS"/>
              </a:rPr>
              <a:t>prasadtoley@gmail.com</a:t>
            </a:r>
          </a:p>
        </p:txBody>
      </p:sp>
      <p:sp>
        <p:nvSpPr>
          <p:cNvPr id="93" name="Google Shape;93;g168b2eb0eb5_2_17"/>
          <p:cNvSpPr txBox="1"/>
          <p:nvPr/>
        </p:nvSpPr>
        <p:spPr>
          <a:xfrm>
            <a:off x="6466142" y="3682875"/>
            <a:ext cx="2799134" cy="815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dirty="0">
                <a:latin typeface="Trebuchet MS"/>
                <a:ea typeface="Trebuchet MS"/>
                <a:cs typeface="Trebuchet MS"/>
                <a:sym typeface="Trebuchet MS"/>
              </a:rPr>
              <a:t>Prathamesh Parab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latin typeface="Trebuchet MS"/>
                <a:ea typeface="Trebuchet MS"/>
                <a:cs typeface="Trebuchet MS"/>
                <a:sym typeface="Trebuchet MS"/>
              </a:rPr>
              <a:t>prath.parab11@gmail.com</a:t>
            </a:r>
            <a:endParaRPr sz="16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g168b2eb0eb5_2_17"/>
          <p:cNvSpPr txBox="1"/>
          <p:nvPr/>
        </p:nvSpPr>
        <p:spPr>
          <a:xfrm>
            <a:off x="2945144" y="3682875"/>
            <a:ext cx="3431927" cy="12002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dirty="0">
                <a:latin typeface="Trebuchet MS"/>
                <a:ea typeface="Trebuchet MS"/>
                <a:cs typeface="Trebuchet MS"/>
                <a:sym typeface="Trebuchet MS"/>
              </a:rPr>
              <a:t>Ayush </a:t>
            </a:r>
            <a:r>
              <a:rPr lang="en-IN" sz="2500" dirty="0" err="1">
                <a:latin typeface="Trebuchet MS"/>
                <a:ea typeface="Trebuchet MS"/>
                <a:cs typeface="Trebuchet MS"/>
                <a:sym typeface="Trebuchet MS"/>
              </a:rPr>
              <a:t>Rahangdale</a:t>
            </a:r>
            <a:endParaRPr lang="en-IN" sz="2500" dirty="0">
              <a:latin typeface="Trebuchet MS"/>
              <a:ea typeface="Trebuchet MS"/>
              <a:cs typeface="Trebuchet MS"/>
              <a:sym typeface="Trebuchet MS"/>
            </a:endParaRPr>
          </a:p>
          <a:p>
            <a:r>
              <a:rPr lang="en-IN" sz="1600" dirty="0">
                <a:latin typeface="Trebuchet MS"/>
                <a:ea typeface="Trebuchet MS"/>
                <a:cs typeface="Trebuchet MS"/>
                <a:sym typeface="Trebuchet MS"/>
              </a:rPr>
              <a:t>ayushrahangdale1610@gmail.com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5" name="Google Shape;95;g168b2eb0eb5_2_17"/>
          <p:cNvSpPr txBox="1"/>
          <p:nvPr/>
        </p:nvSpPr>
        <p:spPr>
          <a:xfrm>
            <a:off x="332981" y="736571"/>
            <a:ext cx="2013900" cy="861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>
                <a:solidFill>
                  <a:srgbClr val="FFF2C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TEAM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1341F40-2A11-A199-19E6-800956314AE3}"/>
              </a:ext>
            </a:extLst>
          </p:cNvPr>
          <p:cNvCxnSpPr/>
          <p:nvPr/>
        </p:nvCxnSpPr>
        <p:spPr>
          <a:xfrm>
            <a:off x="6288583" y="3682875"/>
            <a:ext cx="0" cy="1018226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2A4BF6C-698A-B51C-1BF3-1770C756F9F7}"/>
              </a:ext>
            </a:extLst>
          </p:cNvPr>
          <p:cNvCxnSpPr/>
          <p:nvPr/>
        </p:nvCxnSpPr>
        <p:spPr>
          <a:xfrm>
            <a:off x="9420157" y="3581551"/>
            <a:ext cx="0" cy="1018226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3842C47-B8EA-C8EC-33FD-51CCBDA3C30A}"/>
              </a:ext>
            </a:extLst>
          </p:cNvPr>
          <p:cNvSpPr txBox="1"/>
          <p:nvPr/>
        </p:nvSpPr>
        <p:spPr>
          <a:xfrm>
            <a:off x="2935821" y="5362503"/>
            <a:ext cx="8652387" cy="958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2000">
              <a:lnSpc>
                <a:spcPct val="150000"/>
              </a:lnSpc>
            </a:pPr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M.Sc. Bioinformatics</a:t>
            </a:r>
          </a:p>
          <a:p>
            <a:pPr marL="72000">
              <a:lnSpc>
                <a:spcPct val="150000"/>
              </a:lnSpc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Dr. D.Y. Patil College of Art, Commerce &amp; Science, Pimpri, Pune</a:t>
            </a:r>
            <a:endParaRPr lang="en-IN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D04E85-9BD7-0818-992B-C2EEFDC056AA}"/>
              </a:ext>
            </a:extLst>
          </p:cNvPr>
          <p:cNvSpPr txBox="1"/>
          <p:nvPr/>
        </p:nvSpPr>
        <p:spPr>
          <a:xfrm>
            <a:off x="3129600" y="536516"/>
            <a:ext cx="275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Candara Light" panose="020E0502030303020204" pitchFamily="34" charset="0"/>
              </a:rPr>
              <a:t>Mentor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61755E-C270-276A-F4BC-32235E7A8B08}"/>
              </a:ext>
            </a:extLst>
          </p:cNvPr>
          <p:cNvCxnSpPr/>
          <p:nvPr/>
        </p:nvCxnSpPr>
        <p:spPr>
          <a:xfrm>
            <a:off x="4316108" y="463800"/>
            <a:ext cx="0" cy="1018226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15407B-69B8-DE9F-3204-6553FE342CEE}"/>
              </a:ext>
            </a:extLst>
          </p:cNvPr>
          <p:cNvCxnSpPr>
            <a:cxnSpLocks/>
          </p:cNvCxnSpPr>
          <p:nvPr/>
        </p:nvCxnSpPr>
        <p:spPr>
          <a:xfrm flipH="1">
            <a:off x="2935821" y="5466044"/>
            <a:ext cx="9323" cy="855119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D8BDB6F-942D-36F3-9CFA-95BA8FCBABD0}"/>
              </a:ext>
            </a:extLst>
          </p:cNvPr>
          <p:cNvSpPr txBox="1"/>
          <p:nvPr/>
        </p:nvSpPr>
        <p:spPr>
          <a:xfrm>
            <a:off x="511794" y="1076674"/>
            <a:ext cx="92382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500" dirty="0">
                <a:solidFill>
                  <a:srgbClr val="FFF2C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</a:t>
            </a:r>
            <a:endParaRPr lang="en-IN" sz="3200" dirty="0">
              <a:solidFill>
                <a:srgbClr val="FFF2C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9A7758E-2CFF-974C-8A76-C322302C6F37}"/>
              </a:ext>
            </a:extLst>
          </p:cNvPr>
          <p:cNvSpPr/>
          <p:nvPr/>
        </p:nvSpPr>
        <p:spPr>
          <a:xfrm>
            <a:off x="0" y="915168"/>
            <a:ext cx="12254844" cy="7132320"/>
          </a:xfrm>
          <a:prstGeom prst="rect">
            <a:avLst/>
          </a:prstGeom>
          <a:blipFill dpi="0" rotWithShape="1">
            <a:blip r:embed="rId3">
              <a:alphaModFix amt="1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Data Visualization and Automation </a:t>
            </a:r>
            <a:r>
              <a:rPr lang="en-IN" sz="16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[Track 2]</a:t>
            </a:r>
            <a:endParaRPr sz="16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1494209" y="2180077"/>
            <a:ext cx="7552822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As we had previous experience with Data Visualization, performing </a:t>
            </a:r>
            <a:r>
              <a:rPr lang="en-US" sz="1800" u="sng" dirty="0"/>
              <a:t>Covid-19 with Python Libraries</a:t>
            </a:r>
            <a:r>
              <a:rPr lang="en-US" sz="1800" dirty="0"/>
              <a:t>, so </a:t>
            </a:r>
            <a:r>
              <a:rPr lang="en-IN" sz="1800" dirty="0"/>
              <a:t>it makes more interesting for us to work and explore the different analytics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Data visualization enables us to recognize emerging trends and respond rapidly with spotting  patterns and speed up the decision-making process </a:t>
            </a:r>
            <a:r>
              <a:rPr lang="en-IN" sz="1800" dirty="0"/>
              <a:t> 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IN" sz="1800" dirty="0"/>
              <a:t>Data visualization is a vast field with immense growth options and will have a greater impact in future of data analytics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sz="180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we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choose</a:t>
            </a: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this Track?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5ED7AE-B307-CFB7-92BA-779E13CF768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E1EFFF"/>
              </a:clrFrom>
              <a:clrTo>
                <a:srgbClr val="E1E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7956" y="348361"/>
            <a:ext cx="1004733" cy="10047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EF95EF7C-7294-943A-70B9-A379BC523C5B}"/>
              </a:ext>
            </a:extLst>
          </p:cNvPr>
          <p:cNvSpPr/>
          <p:nvPr/>
        </p:nvSpPr>
        <p:spPr>
          <a:xfrm>
            <a:off x="9276089" y="1804867"/>
            <a:ext cx="2650419" cy="666878"/>
          </a:xfrm>
          <a:prstGeom prst="roundRect">
            <a:avLst>
              <a:gd name="adj" fmla="val 11186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2703D41-E291-28AE-E8B3-81CE2A92DC75}"/>
              </a:ext>
            </a:extLst>
          </p:cNvPr>
          <p:cNvSpPr/>
          <p:nvPr/>
        </p:nvSpPr>
        <p:spPr>
          <a:xfrm>
            <a:off x="6285739" y="1804867"/>
            <a:ext cx="2650419" cy="666878"/>
          </a:xfrm>
          <a:prstGeom prst="roundRect">
            <a:avLst>
              <a:gd name="adj" fmla="val 11186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43BB0B0-B4EA-E05D-258E-175870CD2535}"/>
              </a:ext>
            </a:extLst>
          </p:cNvPr>
          <p:cNvSpPr/>
          <p:nvPr/>
        </p:nvSpPr>
        <p:spPr>
          <a:xfrm>
            <a:off x="298383" y="1814573"/>
            <a:ext cx="2673460" cy="666878"/>
          </a:xfrm>
          <a:prstGeom prst="roundRect">
            <a:avLst>
              <a:gd name="adj" fmla="val 11186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Our Data</a:t>
            </a:r>
            <a:endParaRPr sz="16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6477694" y="1091816"/>
            <a:ext cx="5515264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</a:t>
            </a:r>
            <a:r>
              <a:rPr lang="en-US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are working on? And what it </a:t>
            </a:r>
            <a:r>
              <a:rPr lang="en-US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speak</a:t>
            </a: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about?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6CCC72-6368-010F-0035-A814B4940DC0}"/>
              </a:ext>
            </a:extLst>
          </p:cNvPr>
          <p:cNvSpPr txBox="1"/>
          <p:nvPr/>
        </p:nvSpPr>
        <p:spPr>
          <a:xfrm>
            <a:off x="6470370" y="1948042"/>
            <a:ext cx="23274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rebuchet MS" panose="020B0603020202020204" pitchFamily="34" charset="0"/>
                <a:cs typeface="Segoe UI Semilight" panose="020B0402040204020203" pitchFamily="34" charset="0"/>
              </a:rPr>
              <a:t>Adverse Events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58CDC2-E20B-C26D-B6D3-0D30B1F5F7FB}"/>
              </a:ext>
            </a:extLst>
          </p:cNvPr>
          <p:cNvSpPr/>
          <p:nvPr/>
        </p:nvSpPr>
        <p:spPr>
          <a:xfrm>
            <a:off x="-62845" y="5230761"/>
            <a:ext cx="12382664" cy="1751127"/>
          </a:xfrm>
          <a:prstGeom prst="rect">
            <a:avLst/>
          </a:prstGeom>
          <a:solidFill>
            <a:schemeClr val="accent1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521E3CB-A1C3-9855-532F-75834DC5A1A0}"/>
              </a:ext>
            </a:extLst>
          </p:cNvPr>
          <p:cNvSpPr/>
          <p:nvPr/>
        </p:nvSpPr>
        <p:spPr>
          <a:xfrm>
            <a:off x="305079" y="2574328"/>
            <a:ext cx="2674097" cy="3324852"/>
          </a:xfrm>
          <a:prstGeom prst="roundRect">
            <a:avLst>
              <a:gd name="adj" fmla="val 2198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F2A4EDE-F1A9-DC1E-C176-3C31B10CBB1C}"/>
              </a:ext>
            </a:extLst>
          </p:cNvPr>
          <p:cNvSpPr/>
          <p:nvPr/>
        </p:nvSpPr>
        <p:spPr>
          <a:xfrm>
            <a:off x="9271266" y="2574327"/>
            <a:ext cx="2674097" cy="3324852"/>
          </a:xfrm>
          <a:prstGeom prst="roundRect">
            <a:avLst>
              <a:gd name="adj" fmla="val 2623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38B7BE4-F051-8288-3B2E-45D49D80E5DD}"/>
              </a:ext>
            </a:extLst>
          </p:cNvPr>
          <p:cNvSpPr/>
          <p:nvPr/>
        </p:nvSpPr>
        <p:spPr>
          <a:xfrm>
            <a:off x="6279435" y="2574326"/>
            <a:ext cx="2674097" cy="3324852"/>
          </a:xfrm>
          <a:prstGeom prst="roundRect">
            <a:avLst>
              <a:gd name="adj" fmla="val 3049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1A4764-429B-133A-96E9-1A511F5BBAE1}"/>
              </a:ext>
            </a:extLst>
          </p:cNvPr>
          <p:cNvSpPr/>
          <p:nvPr/>
        </p:nvSpPr>
        <p:spPr>
          <a:xfrm>
            <a:off x="3293808" y="2594241"/>
            <a:ext cx="2674097" cy="3324852"/>
          </a:xfrm>
          <a:prstGeom prst="roundRect">
            <a:avLst>
              <a:gd name="adj" fmla="val 2198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3F3EC2-CD8B-D0B0-71E5-7B5BA441F19E}"/>
              </a:ext>
            </a:extLst>
          </p:cNvPr>
          <p:cNvSpPr txBox="1"/>
          <p:nvPr/>
        </p:nvSpPr>
        <p:spPr>
          <a:xfrm>
            <a:off x="9235326" y="1815558"/>
            <a:ext cx="26510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rebuchet MS" panose="020B0603020202020204" pitchFamily="34" charset="0"/>
                <a:cs typeface="Segoe UI Semilight" panose="020B0402040204020203" pitchFamily="34" charset="0"/>
              </a:rPr>
              <a:t>Concomitant medications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07CD29B-6B45-E4D3-74A0-BB81FF7F1A00}"/>
              </a:ext>
            </a:extLst>
          </p:cNvPr>
          <p:cNvCxnSpPr>
            <a:cxnSpLocks/>
          </p:cNvCxnSpPr>
          <p:nvPr/>
        </p:nvCxnSpPr>
        <p:spPr>
          <a:xfrm flipH="1">
            <a:off x="1242638" y="2768099"/>
            <a:ext cx="685860" cy="0"/>
          </a:xfrm>
          <a:prstGeom prst="line">
            <a:avLst/>
          </a:prstGeom>
          <a:ln w="50800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EC276FE-1A27-9157-E578-AD2B56FA3C50}"/>
              </a:ext>
            </a:extLst>
          </p:cNvPr>
          <p:cNvSpPr txBox="1"/>
          <p:nvPr/>
        </p:nvSpPr>
        <p:spPr>
          <a:xfrm>
            <a:off x="775401" y="1953045"/>
            <a:ext cx="17334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rebuchet MS" panose="020B0603020202020204" pitchFamily="34" charset="0"/>
                <a:cs typeface="Segoe UI Semilight" panose="020B0402040204020203" pitchFamily="34" charset="0"/>
              </a:rPr>
              <a:t>Subjects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1EC607A-DA29-781C-38C8-87E5620363DA}"/>
              </a:ext>
            </a:extLst>
          </p:cNvPr>
          <p:cNvCxnSpPr>
            <a:cxnSpLocks/>
          </p:cNvCxnSpPr>
          <p:nvPr/>
        </p:nvCxnSpPr>
        <p:spPr>
          <a:xfrm flipH="1">
            <a:off x="4248897" y="2781803"/>
            <a:ext cx="685860" cy="0"/>
          </a:xfrm>
          <a:prstGeom prst="line">
            <a:avLst/>
          </a:prstGeom>
          <a:ln w="50800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A4C5E9-EC87-D7CC-7FF5-C8B8B3C4CEE5}"/>
              </a:ext>
            </a:extLst>
          </p:cNvPr>
          <p:cNvCxnSpPr>
            <a:cxnSpLocks/>
          </p:cNvCxnSpPr>
          <p:nvPr/>
        </p:nvCxnSpPr>
        <p:spPr>
          <a:xfrm flipH="1">
            <a:off x="10265384" y="2749668"/>
            <a:ext cx="685860" cy="0"/>
          </a:xfrm>
          <a:prstGeom prst="line">
            <a:avLst/>
          </a:prstGeom>
          <a:ln w="50800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1398CB-C3AF-5CE2-150F-42FAFFD37CC4}"/>
              </a:ext>
            </a:extLst>
          </p:cNvPr>
          <p:cNvCxnSpPr>
            <a:cxnSpLocks/>
          </p:cNvCxnSpPr>
          <p:nvPr/>
        </p:nvCxnSpPr>
        <p:spPr>
          <a:xfrm flipH="1">
            <a:off x="7273552" y="2781803"/>
            <a:ext cx="685860" cy="0"/>
          </a:xfrm>
          <a:prstGeom prst="line">
            <a:avLst/>
          </a:prstGeom>
          <a:ln w="50800" cmpd="sng"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CCD2922-EECA-84FF-B723-7466AFA5DF60}"/>
              </a:ext>
            </a:extLst>
          </p:cNvPr>
          <p:cNvSpPr/>
          <p:nvPr/>
        </p:nvSpPr>
        <p:spPr>
          <a:xfrm>
            <a:off x="3317486" y="1814573"/>
            <a:ext cx="2650419" cy="666878"/>
          </a:xfrm>
          <a:prstGeom prst="roundRect">
            <a:avLst>
              <a:gd name="adj" fmla="val 11186"/>
            </a:avLst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8DE4FD-D4C2-C0A4-DD2B-E38F7B207B52}"/>
              </a:ext>
            </a:extLst>
          </p:cNvPr>
          <p:cNvSpPr txBox="1"/>
          <p:nvPr/>
        </p:nvSpPr>
        <p:spPr>
          <a:xfrm>
            <a:off x="3337673" y="1809543"/>
            <a:ext cx="2618391" cy="671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latin typeface="Trebuchet MS" panose="020B0603020202020204" pitchFamily="34" charset="0"/>
                <a:cs typeface="Segoe UI Semilight" panose="020B0402040204020203" pitchFamily="34" charset="0"/>
              </a:rPr>
              <a:t>Informed consent &amp; Visits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71C0B7E-7558-DA6C-2C1B-C466E4CE7D30}"/>
              </a:ext>
            </a:extLst>
          </p:cNvPr>
          <p:cNvSpPr txBox="1"/>
          <p:nvPr/>
        </p:nvSpPr>
        <p:spPr>
          <a:xfrm>
            <a:off x="365297" y="2926376"/>
            <a:ext cx="2515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An individual who participates in a clinical trial either as a recipient -------</a:t>
            </a:r>
          </a:p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Observation of their </a:t>
            </a:r>
            <a:r>
              <a:rPr lang="en-US" sz="1600" u="sng" dirty="0">
                <a:latin typeface="Bahnschrift Light" panose="020B0502040204020203" pitchFamily="34" charset="0"/>
              </a:rPr>
              <a:t>gender</a:t>
            </a:r>
            <a:r>
              <a:rPr lang="en-US" sz="1600" dirty="0">
                <a:latin typeface="Bahnschrift Light" panose="020B0502040204020203" pitchFamily="34" charset="0"/>
              </a:rPr>
              <a:t>, </a:t>
            </a:r>
            <a:r>
              <a:rPr lang="en-US" sz="1600" u="sng" dirty="0">
                <a:latin typeface="Bahnschrift Light" panose="020B0502040204020203" pitchFamily="34" charset="0"/>
              </a:rPr>
              <a:t>age</a:t>
            </a:r>
            <a:r>
              <a:rPr lang="en-US" sz="1600" dirty="0">
                <a:latin typeface="Bahnschrift Light" panose="020B0502040204020203" pitchFamily="34" charset="0"/>
              </a:rPr>
              <a:t>, </a:t>
            </a:r>
            <a:r>
              <a:rPr lang="en-US" sz="1600" u="sng" dirty="0">
                <a:latin typeface="Bahnschrift Light" panose="020B0502040204020203" pitchFamily="34" charset="0"/>
              </a:rPr>
              <a:t>city/region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9FAB707-AD05-2550-71E1-3CA453BF5FA3}"/>
              </a:ext>
            </a:extLst>
          </p:cNvPr>
          <p:cNvSpPr txBox="1"/>
          <p:nvPr/>
        </p:nvSpPr>
        <p:spPr>
          <a:xfrm>
            <a:off x="3347100" y="2930050"/>
            <a:ext cx="2515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process ensures the individual's autonomy, to voluntarily participate in a trial</a:t>
            </a:r>
          </a:p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-------</a:t>
            </a:r>
          </a:p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specifies the date on which the visit was performed</a:t>
            </a:r>
          </a:p>
          <a:p>
            <a:pPr algn="ctr"/>
            <a:endParaRPr lang="en-US" sz="1600" dirty="0">
              <a:latin typeface="Bahnschrift Light" panose="020B050204020402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DC0CBDA-44D2-8F62-8F8B-0B8B98E33856}"/>
              </a:ext>
            </a:extLst>
          </p:cNvPr>
          <p:cNvSpPr txBox="1"/>
          <p:nvPr/>
        </p:nvSpPr>
        <p:spPr>
          <a:xfrm>
            <a:off x="6316097" y="2926376"/>
            <a:ext cx="25159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An unfavorable change in the health of a participant during the clinical trial </a:t>
            </a:r>
          </a:p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------</a:t>
            </a:r>
          </a:p>
          <a:p>
            <a:pPr algn="ctr"/>
            <a:r>
              <a:rPr lang="en-US" sz="1600" u="sng" dirty="0">
                <a:latin typeface="Bahnschrift Light" panose="020B0502040204020203" pitchFamily="34" charset="0"/>
              </a:rPr>
              <a:t>Seriousness</a:t>
            </a:r>
            <a:r>
              <a:rPr lang="en-US" sz="1600" dirty="0">
                <a:latin typeface="Bahnschrift Light" panose="020B0502040204020203" pitchFamily="34" charset="0"/>
              </a:rPr>
              <a:t>, </a:t>
            </a:r>
            <a:r>
              <a:rPr lang="en-US" sz="1600" u="sng" dirty="0">
                <a:latin typeface="Bahnschrift Light" panose="020B0502040204020203" pitchFamily="34" charset="0"/>
              </a:rPr>
              <a:t>Severity</a:t>
            </a:r>
            <a:r>
              <a:rPr lang="en-US" sz="1600" dirty="0">
                <a:latin typeface="Bahnschrift Light" panose="020B0502040204020203" pitchFamily="34" charset="0"/>
              </a:rPr>
              <a:t> </a:t>
            </a:r>
            <a:r>
              <a:rPr lang="en-US" sz="1600" u="sng" dirty="0">
                <a:latin typeface="Bahnschrift Light" panose="020B0502040204020203" pitchFamily="34" charset="0"/>
              </a:rPr>
              <a:t>code</a:t>
            </a:r>
            <a:r>
              <a:rPr lang="en-US" sz="1600" dirty="0">
                <a:latin typeface="Bahnschrift Light" panose="020B0502040204020203" pitchFamily="34" charset="0"/>
              </a:rPr>
              <a:t>, Date of </a:t>
            </a:r>
            <a:r>
              <a:rPr lang="en-US" sz="1600" u="sng" dirty="0">
                <a:latin typeface="Bahnschrift Light" panose="020B0502040204020203" pitchFamily="34" charset="0"/>
              </a:rPr>
              <a:t>Onset</a:t>
            </a:r>
            <a:r>
              <a:rPr lang="en-US" sz="1600" dirty="0">
                <a:latin typeface="Bahnschrift Light" panose="020B0502040204020203" pitchFamily="34" charset="0"/>
              </a:rPr>
              <a:t> , </a:t>
            </a:r>
            <a:r>
              <a:rPr lang="en-US" sz="1600" u="sng" dirty="0">
                <a:latin typeface="Bahnschrift Light" panose="020B0502040204020203" pitchFamily="34" charset="0"/>
              </a:rPr>
              <a:t>admission</a:t>
            </a:r>
            <a:r>
              <a:rPr lang="en-US" sz="1600" dirty="0">
                <a:latin typeface="Bahnschrift Light" panose="020B0502040204020203" pitchFamily="34" charset="0"/>
              </a:rPr>
              <a:t>, </a:t>
            </a:r>
            <a:r>
              <a:rPr lang="en-US" sz="1600" u="sng" dirty="0">
                <a:latin typeface="Bahnschrift Light" panose="020B0502040204020203" pitchFamily="34" charset="0"/>
              </a:rPr>
              <a:t>discharge</a:t>
            </a:r>
          </a:p>
          <a:p>
            <a:pPr algn="ctr"/>
            <a:endParaRPr lang="en-US" sz="1600" dirty="0">
              <a:latin typeface="Bahnschrift Light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4D638A-09D8-0972-197A-87D3C81F672D}"/>
              </a:ext>
            </a:extLst>
          </p:cNvPr>
          <p:cNvSpPr txBox="1"/>
          <p:nvPr/>
        </p:nvSpPr>
        <p:spPr>
          <a:xfrm>
            <a:off x="9308049" y="2935577"/>
            <a:ext cx="25159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ahnschrift Light" panose="020B0502040204020203" pitchFamily="34" charset="0"/>
              </a:rPr>
              <a:t>are other prescription medications, over-the-counter (OTC) drugs or dietary supplements that a subjects takes in addition</a:t>
            </a:r>
          </a:p>
        </p:txBody>
      </p:sp>
    </p:spTree>
    <p:extLst>
      <p:ext uri="{BB962C8B-B14F-4D97-AF65-F5344CB8AC3E}">
        <p14:creationId xmlns:p14="http://schemas.microsoft.com/office/powerpoint/2010/main" val="3677459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6D20E8-FE64-70FB-6129-5C307DCFD274}"/>
              </a:ext>
            </a:extLst>
          </p:cNvPr>
          <p:cNvSpPr/>
          <p:nvPr/>
        </p:nvSpPr>
        <p:spPr>
          <a:xfrm>
            <a:off x="5952715" y="1720081"/>
            <a:ext cx="5980872" cy="3154432"/>
          </a:xfrm>
          <a:prstGeom prst="rect">
            <a:avLst/>
          </a:prstGeom>
          <a:blipFill dpi="0" rotWithShape="1">
            <a:blip r:embed="rId3">
              <a:alphaModFix amt="12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Data Visualization and Data cleaning </a:t>
            </a:r>
            <a:endParaRPr sz="16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403400" y="2109172"/>
            <a:ext cx="5245046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To explore and learn Clinical trial aspects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Data visualization has the potential to reduce bias in the reporting of harms and to present a more holistic picture of harms, compared with current methods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endParaRPr lang="en-US" sz="1800" dirty="0"/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endParaRPr lang="en-US" sz="1800" dirty="0"/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endParaRPr lang="en-US" sz="180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we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choose</a:t>
            </a: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this Data?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1;p2">
            <a:extLst>
              <a:ext uri="{FF2B5EF4-FFF2-40B4-BE49-F238E27FC236}">
                <a16:creationId xmlns:a16="http://schemas.microsoft.com/office/drawing/2014/main" id="{EF20BE5E-1E0F-E5F6-8BC4-1E2B7C2AB6F7}"/>
              </a:ext>
            </a:extLst>
          </p:cNvPr>
          <p:cNvSpPr txBox="1">
            <a:spLocks/>
          </p:cNvSpPr>
          <p:nvPr/>
        </p:nvSpPr>
        <p:spPr>
          <a:xfrm>
            <a:off x="5961500" y="2109172"/>
            <a:ext cx="5245046" cy="38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361950" indent="-285750" algn="l">
              <a:lnSpc>
                <a:spcPct val="100000"/>
              </a:lnSpc>
              <a:buFont typeface="Calibri" panose="020F0502020204030204" pitchFamily="34" charset="0"/>
              <a:buChar char="‐"/>
            </a:pPr>
            <a:r>
              <a:rPr lang="en-US" sz="1800" b="1" dirty="0"/>
              <a:t>Data cleaning </a:t>
            </a:r>
            <a:r>
              <a:rPr lang="en-US" sz="1800" dirty="0"/>
              <a:t>is the process of fixing or removing incorrect, corrupted, incorrectly formatted, duplicate, or incomplete data within a dataset</a:t>
            </a:r>
          </a:p>
          <a:p>
            <a:pPr marL="361950" indent="-285750" algn="l">
              <a:lnSpc>
                <a:spcPct val="100000"/>
              </a:lnSpc>
              <a:buFont typeface="Calibri" panose="020F0502020204030204" pitchFamily="34" charset="0"/>
              <a:buChar char="‐"/>
            </a:pPr>
            <a:endParaRPr lang="en-US" sz="1800" dirty="0"/>
          </a:p>
          <a:p>
            <a:pPr indent="0" algn="l">
              <a:lnSpc>
                <a:spcPct val="115000"/>
              </a:lnSpc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D76DCF-EBBF-4B35-2A5A-621CF5937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037" y="3606137"/>
            <a:ext cx="4694778" cy="298081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2000"/>
                  <a:lumOff val="98000"/>
                </a:schemeClr>
              </a:gs>
              <a:gs pos="27000">
                <a:schemeClr val="accent3">
                  <a:lumMod val="45000"/>
                  <a:lumOff val="55000"/>
                </a:schemeClr>
              </a:gs>
              <a:gs pos="34300">
                <a:srgbClr val="D8D8D8"/>
              </a:gs>
              <a:gs pos="19000">
                <a:schemeClr val="accent3">
                  <a:lumMod val="45000"/>
                  <a:lumOff val="55000"/>
                </a:schemeClr>
              </a:gs>
              <a:gs pos="0">
                <a:schemeClr val="accent3">
                  <a:lumMod val="30000"/>
                  <a:lumOff val="70000"/>
                </a:schemeClr>
              </a:gs>
            </a:gsLst>
            <a:path path="rect">
              <a:fillToRect l="100000" t="100000"/>
            </a:path>
            <a:tileRect r="-100000" b="-100000"/>
          </a:gradFill>
          <a:ln>
            <a:solidFill>
              <a:schemeClr val="bg1">
                <a:lumMod val="50000"/>
              </a:schemeClr>
            </a:solidFill>
          </a:ln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8F542F-364E-0CEB-122E-86E4354E6174}"/>
              </a:ext>
            </a:extLst>
          </p:cNvPr>
          <p:cNvCxnSpPr>
            <a:cxnSpLocks/>
          </p:cNvCxnSpPr>
          <p:nvPr/>
        </p:nvCxnSpPr>
        <p:spPr>
          <a:xfrm flipV="1">
            <a:off x="5706832" y="1720081"/>
            <a:ext cx="0" cy="4269891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4380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Introduction to Data</a:t>
            </a:r>
            <a:endParaRPr sz="16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Insights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9F1A8F-954B-1E83-4726-1DF27EC248E3}"/>
              </a:ext>
            </a:extLst>
          </p:cNvPr>
          <p:cNvSpPr txBox="1"/>
          <p:nvPr/>
        </p:nvSpPr>
        <p:spPr>
          <a:xfrm>
            <a:off x="891069" y="2115869"/>
            <a:ext cx="1299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latin typeface="Segoe UI" panose="020B0502040204020203" pitchFamily="34" charset="0"/>
                <a:ea typeface="Cambria" panose="02040503050406030204" pitchFamily="18" charset="0"/>
                <a:cs typeface="Segoe UI" panose="020B0502040204020203" pitchFamily="34" charset="0"/>
              </a:rPr>
              <a:t>Subjects</a:t>
            </a:r>
            <a:endParaRPr lang="en-IN" sz="1100" b="1" dirty="0">
              <a:latin typeface="Segoe UI" panose="020B0502040204020203" pitchFamily="34" charset="0"/>
              <a:ea typeface="Cambria" panose="02040503050406030204" pitchFamily="18" charset="0"/>
              <a:cs typeface="Segoe UI" panose="020B0502040204020203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70D60C3-25F7-97B5-5069-7191156D01FE}"/>
              </a:ext>
            </a:extLst>
          </p:cNvPr>
          <p:cNvGrpSpPr/>
          <p:nvPr/>
        </p:nvGrpSpPr>
        <p:grpSpPr>
          <a:xfrm>
            <a:off x="387365" y="2869368"/>
            <a:ext cx="1803385" cy="1719550"/>
            <a:chOff x="692552" y="1337975"/>
            <a:chExt cx="1803385" cy="1719550"/>
          </a:xfrm>
          <a:effectLst/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82D107C-F0AB-00CF-6EF5-2F5535FAB7A8}"/>
                </a:ext>
              </a:extLst>
            </p:cNvPr>
            <p:cNvSpPr/>
            <p:nvPr/>
          </p:nvSpPr>
          <p:spPr>
            <a:xfrm>
              <a:off x="692552" y="1337975"/>
              <a:ext cx="1803385" cy="1719550"/>
            </a:xfrm>
            <a:prstGeom prst="ellipse">
              <a:avLst/>
            </a:prstGeom>
            <a:solidFill>
              <a:srgbClr val="F2E5AC"/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38FC153-9229-8E7A-AD06-18BE5C224D03}"/>
                </a:ext>
              </a:extLst>
            </p:cNvPr>
            <p:cNvSpPr txBox="1"/>
            <p:nvPr/>
          </p:nvSpPr>
          <p:spPr>
            <a:xfrm>
              <a:off x="842849" y="1753214"/>
              <a:ext cx="1406350" cy="707886"/>
            </a:xfrm>
            <a:prstGeom prst="rect">
              <a:avLst/>
            </a:prstGeom>
            <a:noFill/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IN" sz="4000" b="1" dirty="0">
                  <a:solidFill>
                    <a:schemeClr val="accent2">
                      <a:lumMod val="7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Cascadia Mono SemiLight" panose="020B0609020000020004" pitchFamily="49" charset="0"/>
                </a:rPr>
                <a:t>100</a:t>
              </a:r>
              <a:endParaRPr lang="en-IN" sz="2400" b="1" dirty="0">
                <a:solidFill>
                  <a:schemeClr val="accent2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scadia Mono SemiLight" panose="020B0609020000020004" pitchFamily="49" charset="0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AAF2A969-743D-766E-3868-D8F98373B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6137" y="2115869"/>
            <a:ext cx="4220992" cy="286193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016020-17EA-9424-F7DA-FFF0CB64029C}"/>
              </a:ext>
            </a:extLst>
          </p:cNvPr>
          <p:cNvCxnSpPr>
            <a:cxnSpLocks/>
          </p:cNvCxnSpPr>
          <p:nvPr/>
        </p:nvCxnSpPr>
        <p:spPr>
          <a:xfrm flipV="1">
            <a:off x="2668236" y="2115869"/>
            <a:ext cx="0" cy="3226549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4778BDD-C32D-27EE-A29F-3FE0D9E5717A}"/>
              </a:ext>
            </a:extLst>
          </p:cNvPr>
          <p:cNvCxnSpPr>
            <a:cxnSpLocks/>
          </p:cNvCxnSpPr>
          <p:nvPr/>
        </p:nvCxnSpPr>
        <p:spPr>
          <a:xfrm flipV="1">
            <a:off x="7282515" y="2001159"/>
            <a:ext cx="0" cy="3341259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ED056CDC-A22B-94B7-56B2-598C85AD05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833"/>
          <a:stretch/>
        </p:blipFill>
        <p:spPr>
          <a:xfrm>
            <a:off x="7616971" y="2018675"/>
            <a:ext cx="4270100" cy="332374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8FB32FF-2953-E4FE-3F70-4CA1667913E4}"/>
              </a:ext>
            </a:extLst>
          </p:cNvPr>
          <p:cNvSpPr txBox="1"/>
          <p:nvPr/>
        </p:nvSpPr>
        <p:spPr>
          <a:xfrm>
            <a:off x="537662" y="5638270"/>
            <a:ext cx="1021080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800" dirty="0">
                <a:latin typeface="Bahnschrift Light SemiCondensed" panose="020B0502040204020203" pitchFamily="34" charset="0"/>
              </a:rPr>
              <a:t>Phase 2 clinical trial Study</a:t>
            </a:r>
          </a:p>
          <a:p>
            <a:r>
              <a:rPr lang="en-US" sz="1600" dirty="0">
                <a:latin typeface="Bahnschrift Light SemiCondensed" panose="020B0502040204020203" pitchFamily="34" charset="0"/>
              </a:rPr>
              <a:t>randomized, controlled studies evaluating the </a:t>
            </a:r>
            <a:r>
              <a:rPr lang="en-US" sz="1600" u="sng" dirty="0">
                <a:latin typeface="Bahnschrift Light SemiCondensed" panose="020B0502040204020203" pitchFamily="34" charset="0"/>
              </a:rPr>
              <a:t>safety and efficacy of a drug </a:t>
            </a:r>
            <a:r>
              <a:rPr lang="en-US" sz="1600" dirty="0">
                <a:latin typeface="Bahnschrift Light SemiCondensed" panose="020B0502040204020203" pitchFamily="34" charset="0"/>
              </a:rPr>
              <a:t>for a particular condition</a:t>
            </a:r>
            <a:endParaRPr lang="en-IN" sz="1600" dirty="0">
              <a:latin typeface="Bahnschrift Light SemiCondensed" panose="020B0502040204020203" pitchFamily="34" charset="0"/>
            </a:endParaRPr>
          </a:p>
          <a:p>
            <a:endParaRPr lang="en-IN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E33057-C265-3BF4-4F97-F36AB239845A}"/>
              </a:ext>
            </a:extLst>
          </p:cNvPr>
          <p:cNvSpPr txBox="1"/>
          <p:nvPr/>
        </p:nvSpPr>
        <p:spPr>
          <a:xfrm>
            <a:off x="119544" y="1288501"/>
            <a:ext cx="3452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Segoe UI" panose="020B0502040204020203" pitchFamily="34" charset="0"/>
                <a:ea typeface="Cambria" panose="02040503050406030204" pitchFamily="18" charset="0"/>
                <a:cs typeface="Segoe UI" panose="020B0502040204020203" pitchFamily="34" charset="0"/>
              </a:rPr>
              <a:t>Demographic Charts</a:t>
            </a:r>
            <a:endParaRPr lang="en-IN" sz="2000" dirty="0">
              <a:latin typeface="Segoe UI" panose="020B0502040204020203" pitchFamily="34" charset="0"/>
              <a:ea typeface="Cambria" panose="02040503050406030204" pitchFamily="18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760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Introduction to Data</a:t>
            </a:r>
            <a:endParaRPr sz="16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Insights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FCF6D3-F0A2-3D2A-84C7-0CBA54A79C3C}"/>
              </a:ext>
            </a:extLst>
          </p:cNvPr>
          <p:cNvSpPr txBox="1"/>
          <p:nvPr/>
        </p:nvSpPr>
        <p:spPr>
          <a:xfrm>
            <a:off x="119544" y="1288501"/>
            <a:ext cx="3452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Segoe UI" panose="020B0502040204020203" pitchFamily="34" charset="0"/>
                <a:ea typeface="Cambria" panose="02040503050406030204" pitchFamily="18" charset="0"/>
                <a:cs typeface="Segoe UI" panose="020B0502040204020203" pitchFamily="34" charset="0"/>
              </a:rPr>
              <a:t>Map Charts</a:t>
            </a:r>
            <a:endParaRPr lang="en-IN" sz="2000" dirty="0">
              <a:latin typeface="Segoe UI" panose="020B0502040204020203" pitchFamily="34" charset="0"/>
              <a:ea typeface="Cambria" panose="02040503050406030204" pitchFamily="18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A7EFDD-9C45-0ABF-6E2B-7EAA58F65254}"/>
              </a:ext>
            </a:extLst>
          </p:cNvPr>
          <p:cNvSpPr txBox="1"/>
          <p:nvPr/>
        </p:nvSpPr>
        <p:spPr>
          <a:xfrm>
            <a:off x="409084" y="6175259"/>
            <a:ext cx="113738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1" dirty="0">
                <a:solidFill>
                  <a:srgbClr val="000000"/>
                </a:solidFill>
                <a:effectLst/>
                <a:latin typeface="Source Sans Pro" panose="020B0503030403020204" pitchFamily="34" charset="0"/>
              </a:rPr>
              <a:t>Distance field is used to find studies with locations within the specified distance from a city in number of miles/km</a:t>
            </a:r>
            <a:r>
              <a:rPr lang="en-US" sz="1600" i="1" dirty="0">
                <a:latin typeface="Source Sans Pro" panose="020B0503030403020204" pitchFamily="34" charset="0"/>
              </a:rPr>
              <a:t>(100 miles preferred)</a:t>
            </a:r>
            <a:endParaRPr lang="en-IN" sz="160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340791-2E94-9BCC-7921-798FC5B5A0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913" y="2157498"/>
            <a:ext cx="6420723" cy="34348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C163BE-8062-04F7-E004-9EC53D49B7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58" r="15809"/>
          <a:stretch/>
        </p:blipFill>
        <p:spPr>
          <a:xfrm>
            <a:off x="270050" y="1906907"/>
            <a:ext cx="5368863" cy="379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516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Introduction to Data</a:t>
            </a:r>
            <a:endParaRPr sz="16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6210302" y="2515888"/>
            <a:ext cx="5578298" cy="3942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</a:pPr>
            <a:r>
              <a:rPr lang="en-IN" sz="2000" b="1" dirty="0"/>
              <a:t>Selection Layout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600" dirty="0"/>
              <a:t>A Selection canvas is a key tool for any data visualization project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600" dirty="0"/>
              <a:t>It lays out the branding strategy for your visualization and helps to keep all aspects of the design cohesive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600" dirty="0"/>
              <a:t>Reporting only frequencies ignores other dimensions of the data that are important including severity, seriousness, rate (recurrence), timing, and groups of related harms</a:t>
            </a: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Insights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1E1772C-67AC-6DDE-C4AF-9DC2157CDFEE}"/>
              </a:ext>
            </a:extLst>
          </p:cNvPr>
          <p:cNvGrpSpPr/>
          <p:nvPr/>
        </p:nvGrpSpPr>
        <p:grpSpPr>
          <a:xfrm>
            <a:off x="403400" y="1640488"/>
            <a:ext cx="3749918" cy="4880321"/>
            <a:chOff x="580129" y="1061753"/>
            <a:chExt cx="3749918" cy="4880321"/>
          </a:xfrm>
        </p:grpSpPr>
        <p:sp>
          <p:nvSpPr>
            <p:cNvPr id="6" name="Flowchart: Manual Operation 5">
              <a:extLst>
                <a:ext uri="{FF2B5EF4-FFF2-40B4-BE49-F238E27FC236}">
                  <a16:creationId xmlns:a16="http://schemas.microsoft.com/office/drawing/2014/main" id="{BD88B5D7-74C6-C328-A1CC-8990BD2B740F}"/>
                </a:ext>
              </a:extLst>
            </p:cNvPr>
            <p:cNvSpPr/>
            <p:nvPr/>
          </p:nvSpPr>
          <p:spPr>
            <a:xfrm>
              <a:off x="580130" y="1670348"/>
              <a:ext cx="3749917" cy="3942216"/>
            </a:xfrm>
            <a:prstGeom prst="flowChartManualOperation">
              <a:avLst/>
            </a:prstGeom>
            <a:gradFill>
              <a:gsLst>
                <a:gs pos="13000">
                  <a:schemeClr val="accent1">
                    <a:tint val="100000"/>
                    <a:shade val="100000"/>
                    <a:satMod val="130000"/>
                  </a:schemeClr>
                </a:gs>
                <a:gs pos="68000">
                  <a:schemeClr val="accent1">
                    <a:tint val="50000"/>
                    <a:shade val="100000"/>
                    <a:satMod val="350000"/>
                  </a:schemeClr>
                </a:gs>
              </a:gsLst>
            </a:gra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>
              <a:outerShdw blurRad="431800" dist="12700" sx="103000" sy="103000" algn="ctr" rotWithShape="0">
                <a:schemeClr val="accent1">
                  <a:alpha val="51000"/>
                </a:scheme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E435C51-17C7-120C-D578-B9ADC4CF17C6}"/>
                </a:ext>
              </a:extLst>
            </p:cNvPr>
            <p:cNvSpPr/>
            <p:nvPr/>
          </p:nvSpPr>
          <p:spPr>
            <a:xfrm rot="10800000">
              <a:off x="1336573" y="5187652"/>
              <a:ext cx="2234153" cy="754422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7529860-AF2B-03CF-83CE-5ABDC41277F1}"/>
                </a:ext>
              </a:extLst>
            </p:cNvPr>
            <p:cNvSpPr/>
            <p:nvPr/>
          </p:nvSpPr>
          <p:spPr>
            <a:xfrm>
              <a:off x="1196615" y="4367675"/>
              <a:ext cx="2509754" cy="880670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6E07D00-8743-9F34-660C-4A4E1DF89AAD}"/>
                </a:ext>
              </a:extLst>
            </p:cNvPr>
            <p:cNvSpPr/>
            <p:nvPr/>
          </p:nvSpPr>
          <p:spPr>
            <a:xfrm>
              <a:off x="1014555" y="3340530"/>
              <a:ext cx="2880789" cy="1081285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9616B5-9B8C-83A5-400C-64CB1BAF1B5E}"/>
                </a:ext>
              </a:extLst>
            </p:cNvPr>
            <p:cNvSpPr/>
            <p:nvPr/>
          </p:nvSpPr>
          <p:spPr>
            <a:xfrm>
              <a:off x="834767" y="2387402"/>
              <a:ext cx="3219073" cy="1081285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A3D0635-5575-C018-0F0B-D518B23CC894}"/>
                </a:ext>
              </a:extLst>
            </p:cNvPr>
            <p:cNvSpPr/>
            <p:nvPr/>
          </p:nvSpPr>
          <p:spPr>
            <a:xfrm>
              <a:off x="580129" y="1061753"/>
              <a:ext cx="3749917" cy="1411401"/>
            </a:xfrm>
            <a:prstGeom prst="ellipse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2F462FA-61EB-1A39-686B-7DDAD5575FC9}"/>
              </a:ext>
            </a:extLst>
          </p:cNvPr>
          <p:cNvSpPr txBox="1"/>
          <p:nvPr/>
        </p:nvSpPr>
        <p:spPr>
          <a:xfrm>
            <a:off x="1019886" y="2060294"/>
            <a:ext cx="236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Light Condensed" panose="020B0502040204020203" pitchFamily="34" charset="0"/>
              </a:rPr>
              <a:t>Gender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6057DF-DAF3-CC5E-26C7-D6B5D2B328A5}"/>
              </a:ext>
            </a:extLst>
          </p:cNvPr>
          <p:cNvSpPr txBox="1"/>
          <p:nvPr/>
        </p:nvSpPr>
        <p:spPr>
          <a:xfrm>
            <a:off x="1082676" y="3258542"/>
            <a:ext cx="236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Light Condensed" panose="020B0502040204020203" pitchFamily="34" charset="0"/>
              </a:rPr>
              <a:t>City/Region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1CFC56-7B5C-8E4E-CBA7-E11836A74206}"/>
              </a:ext>
            </a:extLst>
          </p:cNvPr>
          <p:cNvSpPr txBox="1"/>
          <p:nvPr/>
        </p:nvSpPr>
        <p:spPr>
          <a:xfrm>
            <a:off x="1089865" y="4228484"/>
            <a:ext cx="236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Light Condensed" panose="020B0502040204020203" pitchFamily="34" charset="0"/>
              </a:rPr>
              <a:t>Seriousness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32CC25-9C59-F6FF-D6CB-2083738025BF}"/>
              </a:ext>
            </a:extLst>
          </p:cNvPr>
          <p:cNvSpPr txBox="1"/>
          <p:nvPr/>
        </p:nvSpPr>
        <p:spPr>
          <a:xfrm>
            <a:off x="1082676" y="5168240"/>
            <a:ext cx="236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Light Condensed" panose="020B0502040204020203" pitchFamily="34" charset="0"/>
              </a:rPr>
              <a:t>Severity</a:t>
            </a:r>
            <a:endParaRPr lang="en-IN" sz="3200" dirty="0">
              <a:solidFill>
                <a:schemeClr val="accent1">
                  <a:lumMod val="20000"/>
                  <a:lumOff val="80000"/>
                </a:schemeClr>
              </a:solidFill>
              <a:latin typeface="Bahnschrift SemiLight 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58CC8D4-1CD4-1263-4E7B-E0EF4CDB58EE}"/>
              </a:ext>
            </a:extLst>
          </p:cNvPr>
          <p:cNvSpPr txBox="1"/>
          <p:nvPr/>
        </p:nvSpPr>
        <p:spPr>
          <a:xfrm>
            <a:off x="1089865" y="5879146"/>
            <a:ext cx="236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Light Condensed" panose="020B0502040204020203" pitchFamily="34" charset="0"/>
              </a:rPr>
              <a:t>Outcome</a:t>
            </a:r>
            <a:endParaRPr lang="en-IN" sz="3200" dirty="0">
              <a:solidFill>
                <a:schemeClr val="accent1">
                  <a:lumMod val="20000"/>
                  <a:lumOff val="80000"/>
                </a:schemeClr>
              </a:solidFill>
              <a:latin typeface="Bahnschrift SemiLight Condensed" panose="020B0502040204020203" pitchFamily="34" charset="0"/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C52BE68-3BC5-ED19-8D22-2FE0ABB5410E}"/>
              </a:ext>
            </a:extLst>
          </p:cNvPr>
          <p:cNvCxnSpPr>
            <a:cxnSpLocks/>
          </p:cNvCxnSpPr>
          <p:nvPr/>
        </p:nvCxnSpPr>
        <p:spPr>
          <a:xfrm>
            <a:off x="4548850" y="2966137"/>
            <a:ext cx="0" cy="28070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3F66E3C-BD15-EBFC-E7AE-C40B97892E22}"/>
              </a:ext>
            </a:extLst>
          </p:cNvPr>
          <p:cNvSpPr txBox="1"/>
          <p:nvPr/>
        </p:nvSpPr>
        <p:spPr>
          <a:xfrm rot="16200000">
            <a:off x="3728944" y="4169601"/>
            <a:ext cx="21825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2"/>
                </a:solidFill>
              </a:rPr>
              <a:t>Canvas Selection</a:t>
            </a:r>
          </a:p>
        </p:txBody>
      </p:sp>
    </p:spTree>
    <p:extLst>
      <p:ext uri="{BB962C8B-B14F-4D97-AF65-F5344CB8AC3E}">
        <p14:creationId xmlns:p14="http://schemas.microsoft.com/office/powerpoint/2010/main" val="3515511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1C241C-1F66-E05E-599C-459EE672F7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87" r="41071"/>
          <a:stretch/>
        </p:blipFill>
        <p:spPr>
          <a:xfrm>
            <a:off x="0" y="1498051"/>
            <a:ext cx="4036735" cy="384453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C47058-7958-503A-02EC-559732454417}"/>
              </a:ext>
            </a:extLst>
          </p:cNvPr>
          <p:cNvSpPr/>
          <p:nvPr/>
        </p:nvSpPr>
        <p:spPr>
          <a:xfrm>
            <a:off x="3718623" y="1805419"/>
            <a:ext cx="1331090" cy="3135477"/>
          </a:xfrm>
          <a:prstGeom prst="rect">
            <a:avLst/>
          </a:prstGeom>
          <a:solidFill>
            <a:srgbClr val="C8E878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8050B6C-8C26-C4BE-D17E-63C37F322ED1}"/>
              </a:ext>
            </a:extLst>
          </p:cNvPr>
          <p:cNvSpPr/>
          <p:nvPr/>
        </p:nvSpPr>
        <p:spPr>
          <a:xfrm>
            <a:off x="-62845" y="248291"/>
            <a:ext cx="12254845" cy="66687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Google Shape;100;p2"/>
          <p:cNvSpPr txBox="1">
            <a:spLocks noGrp="1"/>
          </p:cNvSpPr>
          <p:nvPr>
            <p:ph type="ctrTitle"/>
          </p:nvPr>
        </p:nvSpPr>
        <p:spPr>
          <a:xfrm>
            <a:off x="403400" y="173290"/>
            <a:ext cx="111162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3200" i="0" dirty="0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Summary | Visualization | Analysis</a:t>
            </a:r>
            <a:endParaRPr sz="1600" dirty="0"/>
          </a:p>
        </p:txBody>
      </p:sp>
      <p:sp>
        <p:nvSpPr>
          <p:cNvPr id="101" name="Google Shape;101;p2"/>
          <p:cNvSpPr txBox="1">
            <a:spLocks noGrp="1"/>
          </p:cNvSpPr>
          <p:nvPr>
            <p:ph type="subTitle" idx="1"/>
          </p:nvPr>
        </p:nvSpPr>
        <p:spPr>
          <a:xfrm>
            <a:off x="7621301" y="2019443"/>
            <a:ext cx="3898299" cy="210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76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</a:pPr>
            <a:r>
              <a:rPr lang="en-US" sz="2000" b="1" dirty="0"/>
              <a:t>Outliers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Overlapping Dual Line graphs shows the Outliers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r>
              <a:rPr lang="en-US" sz="1800" dirty="0"/>
              <a:t>Majorly used for Timeline graphs </a:t>
            </a:r>
          </a:p>
          <a:p>
            <a:pPr marL="3619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alibri" panose="020F0502020204030204" pitchFamily="34" charset="0"/>
              <a:buChar char="‐"/>
            </a:pPr>
            <a:endParaRPr lang="en-US" sz="1800" dirty="0"/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102" name="Google Shape;102;p2"/>
          <p:cNvSpPr txBox="1"/>
          <p:nvPr/>
        </p:nvSpPr>
        <p:spPr>
          <a:xfrm>
            <a:off x="7956222" y="1091816"/>
            <a:ext cx="4036735" cy="406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I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 </a:t>
            </a:r>
            <a:r>
              <a:rPr lang="en-IN" sz="1600" dirty="0">
                <a:solidFill>
                  <a:schemeClr val="accent4"/>
                </a:solidFill>
                <a:latin typeface="Calibri"/>
                <a:ea typeface="Calibri"/>
                <a:cs typeface="Calibri"/>
                <a:sym typeface="Calibri"/>
              </a:rPr>
              <a:t>Insights</a:t>
            </a:r>
            <a:endParaRPr sz="1600" dirty="0">
              <a:solidFill>
                <a:schemeClr val="accent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3FE330-4837-A7B6-12EA-D51822046EC7}"/>
              </a:ext>
            </a:extLst>
          </p:cNvPr>
          <p:cNvSpPr txBox="1"/>
          <p:nvPr/>
        </p:nvSpPr>
        <p:spPr>
          <a:xfrm>
            <a:off x="3778424" y="2092175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11 Nov 2016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4F7ADD-E9BB-2F97-91D9-A5F62BE5053E}"/>
              </a:ext>
            </a:extLst>
          </p:cNvPr>
          <p:cNvSpPr txBox="1"/>
          <p:nvPr/>
        </p:nvSpPr>
        <p:spPr>
          <a:xfrm>
            <a:off x="3778424" y="3286178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02 May 2019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50E3E0-ED8E-C0AB-1603-4EE3DA235AFA}"/>
              </a:ext>
            </a:extLst>
          </p:cNvPr>
          <p:cNvSpPr txBox="1"/>
          <p:nvPr/>
        </p:nvSpPr>
        <p:spPr>
          <a:xfrm>
            <a:off x="3778424" y="4474306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17 Aug 2019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4622BD-0E7B-9264-F675-6C0DE38EF86B}"/>
              </a:ext>
            </a:extLst>
          </p:cNvPr>
          <p:cNvSpPr/>
          <p:nvPr/>
        </p:nvSpPr>
        <p:spPr>
          <a:xfrm>
            <a:off x="5562217" y="1805419"/>
            <a:ext cx="1331090" cy="3135477"/>
          </a:xfrm>
          <a:prstGeom prst="rect">
            <a:avLst/>
          </a:prstGeom>
          <a:solidFill>
            <a:srgbClr val="C8E878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44CDB7-5BBD-E366-37F3-A2E6A81E2650}"/>
              </a:ext>
            </a:extLst>
          </p:cNvPr>
          <p:cNvSpPr txBox="1"/>
          <p:nvPr/>
        </p:nvSpPr>
        <p:spPr>
          <a:xfrm>
            <a:off x="5622018" y="2092175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11 Nov 2016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6AF003-78F8-D60B-D5E7-16EA4D56C9C5}"/>
              </a:ext>
            </a:extLst>
          </p:cNvPr>
          <p:cNvSpPr txBox="1"/>
          <p:nvPr/>
        </p:nvSpPr>
        <p:spPr>
          <a:xfrm>
            <a:off x="5622018" y="3286178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16 Feb 2016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9B6F2A-9451-1EA9-6FAB-08DAA89DB6E6}"/>
              </a:ext>
            </a:extLst>
          </p:cNvPr>
          <p:cNvSpPr txBox="1"/>
          <p:nvPr/>
        </p:nvSpPr>
        <p:spPr>
          <a:xfrm>
            <a:off x="5622018" y="4474306"/>
            <a:ext cx="1686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17 Aug 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60A54D-077A-3A8E-25DB-4B842A7DAE95}"/>
              </a:ext>
            </a:extLst>
          </p:cNvPr>
          <p:cNvSpPr txBox="1"/>
          <p:nvPr/>
        </p:nvSpPr>
        <p:spPr>
          <a:xfrm>
            <a:off x="3851732" y="5083164"/>
            <a:ext cx="1064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Trebuchet MS" panose="020B0603020202020204" pitchFamily="34" charset="0"/>
              </a:rPr>
              <a:t>Expected</a:t>
            </a:r>
            <a:endParaRPr lang="en-IN" dirty="0">
              <a:latin typeface="Trebuchet MS" panose="020B06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AD1A03-FC61-0065-C602-943C736ADF4D}"/>
              </a:ext>
            </a:extLst>
          </p:cNvPr>
          <p:cNvSpPr txBox="1"/>
          <p:nvPr/>
        </p:nvSpPr>
        <p:spPr>
          <a:xfrm>
            <a:off x="5681179" y="5083164"/>
            <a:ext cx="1064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latin typeface="Trebuchet MS" panose="020B0603020202020204" pitchFamily="34" charset="0"/>
              </a:rPr>
              <a:t>Outliers</a:t>
            </a:r>
            <a:endParaRPr lang="en-IN" dirty="0">
              <a:latin typeface="Trebuchet MS" panose="020B0603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28F5C9B-C721-B1DB-DF85-78EC583BFD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7865" y="4391026"/>
            <a:ext cx="4717974" cy="183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0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592</Words>
  <Application>Microsoft Office PowerPoint</Application>
  <PresentationFormat>Widescreen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5" baseType="lpstr">
      <vt:lpstr>Bahnschrift SemiLight Condensed</vt:lpstr>
      <vt:lpstr>Arial</vt:lpstr>
      <vt:lpstr>Calibri</vt:lpstr>
      <vt:lpstr>Bahnschrift Light SemiCondensed</vt:lpstr>
      <vt:lpstr>Source Sans Pro</vt:lpstr>
      <vt:lpstr>Bahnschrift Light</vt:lpstr>
      <vt:lpstr>Candara Light</vt:lpstr>
      <vt:lpstr>Cambria</vt:lpstr>
      <vt:lpstr>Noto Sans</vt:lpstr>
      <vt:lpstr>Roboto</vt:lpstr>
      <vt:lpstr>Trebuchet MS</vt:lpstr>
      <vt:lpstr>Playfair Display</vt:lpstr>
      <vt:lpstr>Segoe UI</vt:lpstr>
      <vt:lpstr>Office Theme</vt:lpstr>
      <vt:lpstr>Clinical Data Handling and Automation Challenge </vt:lpstr>
      <vt:lpstr>PowerPoint Presentation</vt:lpstr>
      <vt:lpstr>Data Visualization and Automation [Track 2]</vt:lpstr>
      <vt:lpstr>Our Data</vt:lpstr>
      <vt:lpstr>Data Visualization and Data cleaning </vt:lpstr>
      <vt:lpstr>Introduction to Data</vt:lpstr>
      <vt:lpstr>Introduction to Data</vt:lpstr>
      <vt:lpstr>Introduction to Data</vt:lpstr>
      <vt:lpstr>Summary | Visualization | Analysis</vt:lpstr>
      <vt:lpstr>Power BI Desktop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Data Handling and Automation Challenge </dc:title>
  <dc:creator>Ayush Rahangdale</dc:creator>
  <cp:lastModifiedBy>Prathamesh Parab</cp:lastModifiedBy>
  <cp:revision>3</cp:revision>
  <dcterms:created xsi:type="dcterms:W3CDTF">2022-10-13T09:25:54Z</dcterms:created>
  <dcterms:modified xsi:type="dcterms:W3CDTF">2024-01-12T07:46:56Z</dcterms:modified>
</cp:coreProperties>
</file>